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1"/>
  </p:notes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8" r:id="rId22"/>
    <p:sldId id="279" r:id="rId23"/>
    <p:sldId id="314" r:id="rId24"/>
    <p:sldId id="315" r:id="rId25"/>
    <p:sldId id="316" r:id="rId26"/>
    <p:sldId id="280" r:id="rId27"/>
    <p:sldId id="281" r:id="rId28"/>
    <p:sldId id="289" r:id="rId29"/>
    <p:sldId id="292" r:id="rId30"/>
    <p:sldId id="293" r:id="rId31"/>
    <p:sldId id="294" r:id="rId32"/>
    <p:sldId id="296" r:id="rId33"/>
    <p:sldId id="298" r:id="rId34"/>
    <p:sldId id="297" r:id="rId35"/>
    <p:sldId id="299" r:id="rId36"/>
    <p:sldId id="300" r:id="rId37"/>
    <p:sldId id="301" r:id="rId38"/>
    <p:sldId id="288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7" r:id="rId48"/>
    <p:sldId id="312" r:id="rId49"/>
    <p:sldId id="313" r:id="rId5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5" autoAdjust="0"/>
    <p:restoredTop sz="94660"/>
  </p:normalViewPr>
  <p:slideViewPr>
    <p:cSldViewPr>
      <p:cViewPr>
        <p:scale>
          <a:sx n="70" d="100"/>
          <a:sy n="70" d="100"/>
        </p:scale>
        <p:origin x="-84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AA882-E9BE-45DB-8142-289FDB9E3C04}" type="datetimeFigureOut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F42C0-1B90-4804-9A45-0A973A4A70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F42C0-1B90-4804-9A45-0A973A4A708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2FF3D-810E-4982-9ADB-4D4578D2AF96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AF9F60-EA9E-4F43-BF32-BF60527DD50B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8EB1D-1956-4839-95AB-ACC88ED6B101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180F-95D6-4ADE-9ED4-59CEF0D2A19D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F51B8F-BB62-4629-A9D8-4908453B597A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0A213-C0A9-4919-B3DC-2BCB25B328B2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92B35-308E-4456-A4E4-20610C8FB7E8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2033F-DBE4-4EC3-A275-B2D0042F46EB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E4ED4-CB03-497E-A623-672151592DC4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CC7BB-3AAB-4932-94A4-0FC75A50ACF0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D077E-DADC-4E99-8EB2-950E91CBD4B9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8E8BBF-CA5F-4FB3-97C5-CB3FC42D3A57}" type="datetime1">
              <a:rPr lang="zh-TW" altLang="en-US" smtClean="0"/>
              <a:pPr/>
              <a:t>2009/11/5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63CB1B-8EB2-477B-A7A3-3837A227A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Biological Sequence Comparison and Alignment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2390780"/>
            <a:ext cx="7406640" cy="3467112"/>
          </a:xfrm>
        </p:spPr>
        <p:txBody>
          <a:bodyPr>
            <a:normAutofit/>
          </a:bodyPr>
          <a:lstStyle/>
          <a:p>
            <a:pPr algn="ctr"/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Speaker: </a:t>
            </a:r>
            <a:r>
              <a:rPr lang="de-DE" altLang="zh-TW" sz="2800" dirty="0" smtClean="0">
                <a:latin typeface="Times New Roman" pitchFamily="18" charset="0"/>
                <a:cs typeface="Times New Roman" pitchFamily="18" charset="0"/>
              </a:rPr>
              <a:t>Yu-Hsiang Wang</a:t>
            </a:r>
          </a:p>
          <a:p>
            <a:pPr algn="ctr"/>
            <a:r>
              <a:rPr lang="de-DE" altLang="zh-TW" sz="2800" dirty="0" smtClean="0">
                <a:latin typeface="Times New Roman" pitchFamily="18" charset="0"/>
                <a:cs typeface="Times New Roman" pitchFamily="18" charset="0"/>
              </a:rPr>
              <a:t>Advisor: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Jian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-Jung Ding</a:t>
            </a:r>
          </a:p>
          <a:p>
            <a:pPr algn="ctr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altLang="zh-TW" sz="2000" dirty="0" smtClean="0">
                <a:solidFill>
                  <a:srgbClr val="443329"/>
                </a:solidFill>
                <a:latin typeface="Lucida Calligraphy" pitchFamily="66" charset="0"/>
                <a:ea typeface="新細明體" charset="-120"/>
                <a:cs typeface="Times New Roman" pitchFamily="18" charset="0"/>
              </a:rPr>
              <a:t>Digital Image and Signal Processing Lab</a:t>
            </a:r>
          </a:p>
          <a:p>
            <a:pPr algn="ctr">
              <a:lnSpc>
                <a:spcPct val="80000"/>
              </a:lnSpc>
            </a:pPr>
            <a:r>
              <a:rPr lang="en-US" altLang="zh-TW" sz="2000" dirty="0" smtClean="0">
                <a:solidFill>
                  <a:srgbClr val="443329"/>
                </a:solidFill>
                <a:latin typeface="Lucida Calligraphy" pitchFamily="66" charset="0"/>
                <a:ea typeface="新細明體" charset="-120"/>
                <a:cs typeface="Times New Roman" pitchFamily="18" charset="0"/>
              </a:rPr>
              <a:t>Graduate Institute of Communication Engineering</a:t>
            </a:r>
          </a:p>
          <a:p>
            <a:pPr algn="ctr">
              <a:lnSpc>
                <a:spcPct val="80000"/>
              </a:lnSpc>
            </a:pPr>
            <a:r>
              <a:rPr lang="en-US" altLang="zh-TW" sz="2000" dirty="0" smtClean="0">
                <a:solidFill>
                  <a:srgbClr val="443329"/>
                </a:solidFill>
                <a:latin typeface="Lucida Calligraphy" pitchFamily="66" charset="0"/>
                <a:ea typeface="新細明體" charset="-120"/>
                <a:cs typeface="Times New Roman" pitchFamily="18" charset="0"/>
              </a:rPr>
              <a:t>National Taiwan University</a:t>
            </a:r>
          </a:p>
          <a:p>
            <a:pPr algn="ctr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圖片 3" descr="明達館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31536"/>
            <a:ext cx="2432304" cy="1426464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  <a:softEdge rad="317500"/>
          </a:effectLst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b="1" dirty="0" err="1" smtClean="0">
                <a:latin typeface="Times New Roman" pitchFamily="18" charset="0"/>
                <a:cs typeface="Times New Roman" pitchFamily="18" charset="0"/>
              </a:rPr>
              <a:t>traceback</a:t>
            </a:r>
            <a:endParaRPr lang="en-US" altLang="zh-TW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5" name="圖片 4" descr="traceback DP tab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5425" y="2331136"/>
            <a:ext cx="7412718" cy="3419707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6000760" y="4429132"/>
            <a:ext cx="357190" cy="285752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000628" y="4071942"/>
            <a:ext cx="571504" cy="285752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Alignment(1)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:wri-t-ers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:-vintner-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5" name="圖片 4" descr="traceback DP table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057412"/>
            <a:ext cx="5135744" cy="3586166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Alignment(2)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:wri-t-ers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:v-intner-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5" name="圖片 4" descr="traceback DP table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057412"/>
            <a:ext cx="5135743" cy="3586166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Alignment(3)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S</a:t>
            </a:r>
            <a:r>
              <a:rPr lang="en-US" altLang="zh-TW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:wri-t-ers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:vintner-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13</a:t>
            </a:fld>
            <a:endParaRPr lang="zh-TW" altLang="en-US"/>
          </a:p>
        </p:txBody>
      </p:sp>
      <p:pic>
        <p:nvPicPr>
          <p:cNvPr id="5" name="圖片 4" descr="traceback DP table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057412"/>
            <a:ext cx="5135743" cy="3586166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FASTA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main idea: similar sequences probably share some short matches (word)</a:t>
            </a:r>
          </a:p>
          <a:p>
            <a:r>
              <a:rPr lang="en-US" altLang="zh-TW" dirty="0" smtClean="0"/>
              <a:t>Only search for the consecutive identities of length k (k-</a:t>
            </a:r>
            <a:r>
              <a:rPr lang="en-US" altLang="zh-TW" dirty="0" err="1" smtClean="0"/>
              <a:t>tuple</a:t>
            </a:r>
            <a:r>
              <a:rPr lang="en-US" altLang="zh-TW" dirty="0" smtClean="0"/>
              <a:t> word)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FASTA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Step1:Select k to establish the lookup table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“ATAGTCAATCCG” and “TGAGCAATCAAG”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5" name="圖片 4" descr="FASTA_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429614"/>
            <a:ext cx="4572032" cy="4356972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FASTA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Step2: labels each k-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word as an “x”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(the word hits sharing same offset are on a same diagonal)</a:t>
            </a: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16</a:t>
            </a:fld>
            <a:endParaRPr lang="zh-TW" altLang="en-US"/>
          </a:p>
        </p:txBody>
      </p:sp>
      <p:pic>
        <p:nvPicPr>
          <p:cNvPr id="5" name="圖片 4" descr="1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3174" y="2571744"/>
            <a:ext cx="4802027" cy="3786214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FASTA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Step3: Choose 10 best diagonal regions</a:t>
            </a:r>
          </a:p>
          <a:p>
            <a:pPr>
              <a:buNone/>
            </a:pPr>
            <a:r>
              <a:rPr lang="en-US" altLang="zh-TW" dirty="0" smtClean="0"/>
              <a:t>  </a:t>
            </a:r>
            <a:endParaRPr lang="en-US" altLang="zh-TW" sz="22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17</a:t>
            </a:fld>
            <a:endParaRPr lang="zh-TW" altLang="en-US"/>
          </a:p>
        </p:txBody>
      </p:sp>
      <p:pic>
        <p:nvPicPr>
          <p:cNvPr id="7" name="圖片 6" descr="2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7228" y="2571744"/>
            <a:ext cx="4812292" cy="3786214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FASTA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28736"/>
            <a:ext cx="7498080" cy="4800600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Step4: If a region’s score is higher than the threshold, it can remain</a:t>
            </a:r>
          </a:p>
          <a:p>
            <a:pPr>
              <a:buNone/>
            </a:pPr>
            <a:r>
              <a:rPr lang="en-US" altLang="zh-TW" dirty="0" smtClean="0"/>
              <a:t>  </a:t>
            </a:r>
            <a:endParaRPr lang="en-US" altLang="zh-TW" sz="22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18</a:t>
            </a:fld>
            <a:endParaRPr lang="zh-TW" altLang="en-US"/>
          </a:p>
        </p:txBody>
      </p:sp>
      <p:pic>
        <p:nvPicPr>
          <p:cNvPr id="8" name="圖片 7" descr="3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3174" y="2571744"/>
            <a:ext cx="4786346" cy="3808490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FASTA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Step5: Combine these remained regions into a longer high-scoring alignment (allow some spaces)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Outline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22672" cy="5410200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 of biological sequence alignment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Sequence alignment algorithm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FASTA &amp; BLAST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UDCR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Algorithm for approximate string matching and improvement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Reference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BLAST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Similar to FASTA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BLAST only care about the high-scoring words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Establish a list to store those words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BLAST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For example (3-mers):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NTU - DISP Lab</a:t>
            </a:r>
            <a:endParaRPr lang="zh-TW" altLang="en-US" dirty="0"/>
          </a:p>
        </p:txBody>
      </p:sp>
      <p:pic>
        <p:nvPicPr>
          <p:cNvPr id="6" name="圖片 5" descr="BLAST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09937" y="2357437"/>
            <a:ext cx="3786206" cy="3214703"/>
          </a:xfrm>
          <a:prstGeom prst="rect">
            <a:avLst/>
          </a:prstGeom>
        </p:spPr>
      </p:pic>
      <p:cxnSp>
        <p:nvCxnSpPr>
          <p:cNvPr id="16" name="直線單箭頭接點 15"/>
          <p:cNvCxnSpPr/>
          <p:nvPr/>
        </p:nvCxnSpPr>
        <p:spPr>
          <a:xfrm flipV="1">
            <a:off x="6786578" y="2928934"/>
            <a:ext cx="714380" cy="42862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rot="3600000" flipV="1">
            <a:off x="6793584" y="3488303"/>
            <a:ext cx="714380" cy="42862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7500958" y="27146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PEG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500958" y="377404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PQA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858016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858016" y="364331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BLAST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For example, set D-score as 0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22</a:t>
            </a:fld>
            <a:endParaRPr lang="zh-TW" altLang="en-US"/>
          </a:p>
        </p:txBody>
      </p:sp>
      <p:pic>
        <p:nvPicPr>
          <p:cNvPr id="6" name="圖片 5" descr="BLAST_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4512" y="2228850"/>
            <a:ext cx="6696783" cy="2914662"/>
          </a:xfrm>
          <a:prstGeom prst="rect">
            <a:avLst/>
          </a:prstGeom>
        </p:spPr>
      </p:pic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UDCR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Use unitary mapping to represent the four types of nucleotide</a:t>
            </a:r>
          </a:p>
          <a:p>
            <a:pPr lvl="1"/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[τ] = 1    if x[τ] = ‘A’,</a:t>
            </a:r>
          </a:p>
          <a:p>
            <a:pPr lvl="1"/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[τ] = -1   if x[τ] = ‘T’,</a:t>
            </a:r>
          </a:p>
          <a:p>
            <a:pPr lvl="1"/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[τ] = j     if x[τ] = ‘G’,</a:t>
            </a:r>
          </a:p>
          <a:p>
            <a:pPr lvl="1"/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[τ] = -j    if x[τ] = ‘C’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UDCR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Calculate discrete correlations: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For example</a:t>
            </a:r>
          </a:p>
          <a:p>
            <a:pPr lvl="2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‘GTAGCTGAACTGAAC’;</a:t>
            </a:r>
          </a:p>
          <a:p>
            <a:pPr lvl="2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‘AACTGAA’,</a:t>
            </a:r>
          </a:p>
          <a:p>
            <a:pPr lvl="2"/>
            <a:r>
              <a:rPr lang="en-US" altLang="zh-TW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[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1, 1,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1, 1,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1, 1,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],</a:t>
            </a:r>
          </a:p>
          <a:p>
            <a:pPr lvl="2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="1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[1,  1,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1, 1].</a:t>
            </a:r>
          </a:p>
          <a:p>
            <a:pPr lvl="2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zh-TW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=  [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,-1+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1,1+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,-1-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,-3+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3,6+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,1-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4,-4-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3,</a:t>
            </a:r>
          </a:p>
          <a:p>
            <a:pPr lvl="2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-4+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3,2+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5, 7,2-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5,-3-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3,-3+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2, 1+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3, 3, 1-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],</a:t>
            </a:r>
          </a:p>
          <a:p>
            <a:pPr lvl="2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zh-TW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=  [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1, 0, 3,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1, 0,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1, 1, 5,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5, 1, 1,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3, 7,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3, 0, 1,</a:t>
            </a:r>
          </a:p>
          <a:p>
            <a:pPr lvl="2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2, 3, 0,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1]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24</a:t>
            </a:fld>
            <a:endParaRPr lang="zh-TW" altLang="en-US"/>
          </a:p>
        </p:txBody>
      </p:sp>
      <p:pic>
        <p:nvPicPr>
          <p:cNvPr id="5" name="圖片 4" descr="UDCR_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071678"/>
            <a:ext cx="4885849" cy="357190"/>
          </a:xfrm>
          <a:prstGeom prst="rect">
            <a:avLst/>
          </a:prstGeom>
        </p:spPr>
      </p:pic>
      <p:pic>
        <p:nvPicPr>
          <p:cNvPr id="6" name="圖片 5" descr="UDCR_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3338" y="2643182"/>
            <a:ext cx="5146182" cy="357190"/>
          </a:xfrm>
          <a:prstGeom prst="rect">
            <a:avLst/>
          </a:prstGeom>
        </p:spPr>
      </p:pic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UDCR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Similarity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since s[2]=6, we can know that the sequence {x[2],x[3],…,x[7]} is similar to y:</a:t>
            </a:r>
          </a:p>
          <a:p>
            <a:pPr lvl="2"/>
            <a:r>
              <a:rPr lang="en-US" altLang="zh-TW" dirty="0" smtClean="0"/>
              <a:t>x =‘GT</a:t>
            </a:r>
            <a:r>
              <a:rPr lang="en-US" altLang="zh-TW" dirty="0" smtClean="0">
                <a:solidFill>
                  <a:srgbClr val="0070C0"/>
                </a:solidFill>
              </a:rPr>
              <a:t>A</a:t>
            </a:r>
            <a:r>
              <a:rPr lang="en-US" altLang="zh-TW" dirty="0" smtClean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0070C0"/>
                </a:solidFill>
              </a:rPr>
              <a:t>CTGAA</a:t>
            </a:r>
            <a:r>
              <a:rPr lang="en-US" altLang="zh-TW" dirty="0" smtClean="0"/>
              <a:t>CTGAAC’,           </a:t>
            </a:r>
            <a:br>
              <a:rPr lang="en-US" altLang="zh-TW" dirty="0" smtClean="0"/>
            </a:br>
            <a:r>
              <a:rPr lang="en-US" altLang="zh-TW" dirty="0" smtClean="0"/>
              <a:t>y =    </a:t>
            </a:r>
            <a:r>
              <a:rPr lang="zh-TW" altLang="en-US" dirty="0" smtClean="0"/>
              <a:t> </a:t>
            </a:r>
            <a:r>
              <a:rPr lang="en-US" altLang="zh-TW" dirty="0" smtClean="0"/>
              <a:t>‘</a:t>
            </a:r>
            <a:r>
              <a:rPr lang="en-US" altLang="zh-TW" dirty="0" smtClean="0">
                <a:solidFill>
                  <a:srgbClr val="0070C0"/>
                </a:solidFill>
              </a:rPr>
              <a:t>A</a:t>
            </a:r>
            <a:r>
              <a:rPr lang="en-US" altLang="zh-TW" dirty="0" smtClean="0">
                <a:solidFill>
                  <a:srgbClr val="FF0000"/>
                </a:solidFill>
              </a:rPr>
              <a:t>A</a:t>
            </a:r>
            <a:r>
              <a:rPr lang="en-US" altLang="zh-TW" dirty="0" smtClean="0">
                <a:solidFill>
                  <a:srgbClr val="0070C0"/>
                </a:solidFill>
              </a:rPr>
              <a:t>CTGAA</a:t>
            </a:r>
            <a:r>
              <a:rPr lang="en-US" altLang="zh-TW" dirty="0" smtClean="0"/>
              <a:t>’.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25</a:t>
            </a:fld>
            <a:endParaRPr lang="zh-TW" altLang="en-US"/>
          </a:p>
        </p:txBody>
      </p:sp>
      <p:pic>
        <p:nvPicPr>
          <p:cNvPr id="5" name="圖片 4" descr="UDCR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000372"/>
            <a:ext cx="6733031" cy="642942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4929190" y="3000372"/>
            <a:ext cx="357190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 descr="UDCR_3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8794" y="2193003"/>
            <a:ext cx="6715172" cy="450179"/>
          </a:xfrm>
          <a:prstGeom prst="rect">
            <a:avLst/>
          </a:prstGeom>
        </p:spPr>
      </p:pic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movement ↘ is generalized and the movement → is removed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New method to determine edit distance: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j)=min [D(i-1,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+ j -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– 1 + s(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)]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where s(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j, j) = 2,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s(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, j, j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 = 1, if j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≦j-1 and x(τ) ≠ y(j) for   			                    all τ in the range of j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+1≦τ≦j</a:t>
            </a:r>
          </a:p>
          <a:p>
            <a:pPr lvl="1"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          s(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, j, j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 = 0, if j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≦j-1 and x(τ) = y(j) for   			     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τ in the range of j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+1≦τ≦j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NTU - DISP Lab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Slope rule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and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on the same row satisfy</a:t>
            </a:r>
          </a:p>
          <a:p>
            <a:pPr lvl="1">
              <a:buNone/>
            </a:pPr>
            <a:r>
              <a:rPr lang="en-US" altLang="zh-TW" dirty="0" smtClean="0"/>
              <a:t>   D(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j</a:t>
            </a:r>
            <a:r>
              <a:rPr lang="en-US" altLang="zh-TW" baseline="-25000" dirty="0" err="1" smtClean="0"/>
              <a:t>b</a:t>
            </a:r>
            <a:r>
              <a:rPr lang="en-US" altLang="zh-TW" dirty="0" smtClean="0"/>
              <a:t>) - D(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j</a:t>
            </a:r>
            <a:r>
              <a:rPr lang="en-US" altLang="zh-TW" baseline="-25000" dirty="0" err="1" smtClean="0"/>
              <a:t>a</a:t>
            </a:r>
            <a:r>
              <a:rPr lang="en-US" altLang="zh-TW" dirty="0" smtClean="0"/>
              <a:t>) ≧ | </a:t>
            </a:r>
            <a:r>
              <a:rPr lang="en-US" altLang="zh-TW" dirty="0" err="1" smtClean="0"/>
              <a:t>j</a:t>
            </a:r>
            <a:r>
              <a:rPr lang="en-US" altLang="zh-TW" baseline="-25000" dirty="0" err="1" smtClean="0"/>
              <a:t>b</a:t>
            </a:r>
            <a:r>
              <a:rPr lang="en-US" altLang="zh-TW" dirty="0" smtClean="0"/>
              <a:t> - </a:t>
            </a:r>
            <a:r>
              <a:rPr lang="en-US" altLang="zh-TW" dirty="0" err="1" smtClean="0"/>
              <a:t>j</a:t>
            </a:r>
            <a:r>
              <a:rPr lang="en-US" altLang="zh-TW" baseline="-25000" dirty="0" err="1" smtClean="0"/>
              <a:t>a</a:t>
            </a:r>
            <a:r>
              <a:rPr lang="en-US" altLang="zh-TW" dirty="0" smtClean="0"/>
              <a:t> |</a:t>
            </a:r>
          </a:p>
          <a:p>
            <a:pPr lvl="1"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then D(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j</a:t>
            </a:r>
            <a:r>
              <a:rPr lang="en-US" altLang="zh-TW" baseline="-25000" dirty="0" err="1" smtClean="0"/>
              <a:t>b</a:t>
            </a:r>
            <a:r>
              <a:rPr lang="en-US" altLang="zh-TW" dirty="0" smtClean="0"/>
              <a:t>) can be ignored.</a:t>
            </a:r>
          </a:p>
          <a:p>
            <a:pPr lvl="1"/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27</a:t>
            </a:fld>
            <a:endParaRPr lang="zh-TW" altLang="en-US"/>
          </a:p>
        </p:txBody>
      </p:sp>
      <p:pic>
        <p:nvPicPr>
          <p:cNvPr id="5" name="圖片 4" descr="slope ru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3571876"/>
            <a:ext cx="4318834" cy="2571768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empty fork ru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000504"/>
            <a:ext cx="4286280" cy="25717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Different entry rule(1)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(a)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≠ y(j)  (b) D(i-1, j) is inactive 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(c) D(i-1. j-1) is active, 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then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calculated by </a:t>
            </a:r>
          </a:p>
          <a:p>
            <a:pPr lvl="1"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= D(i-1, j-1) + 1”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28</a:t>
            </a:fld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429256" y="5500702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NTU - DISP Lab</a:t>
            </a:r>
            <a:endParaRPr lang="zh-TW" altLang="en-US" dirty="0"/>
          </a:p>
        </p:txBody>
      </p:sp>
      <p:cxnSp>
        <p:nvCxnSpPr>
          <p:cNvPr id="10" name="直線單箭頭接點 9"/>
          <p:cNvCxnSpPr/>
          <p:nvPr/>
        </p:nvCxnSpPr>
        <p:spPr>
          <a:xfrm rot="5400000">
            <a:off x="7143768" y="4214818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rot="5400000">
            <a:off x="7215206" y="5286388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7500958" y="39290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inactive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572396" y="500063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active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572396" y="550070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inactive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直線單箭頭接點 14"/>
          <p:cNvCxnSpPr/>
          <p:nvPr/>
        </p:nvCxnSpPr>
        <p:spPr>
          <a:xfrm rot="5400000">
            <a:off x="7215206" y="571501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Different entry rule(2)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(a)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≠ y(j)  (b) D(i-1, j) is active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(c)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≠ y(j+1), </a:t>
            </a:r>
          </a:p>
          <a:p>
            <a:pPr lvl="1"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then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calculated by </a:t>
            </a:r>
          </a:p>
          <a:p>
            <a:pPr lvl="1"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= D(i-1, j) + 1”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29</a:t>
            </a:fld>
            <a:endParaRPr lang="zh-TW" altLang="en-US"/>
          </a:p>
        </p:txBody>
      </p:sp>
      <p:pic>
        <p:nvPicPr>
          <p:cNvPr id="6" name="圖片 5" descr="empty fork ru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000504"/>
            <a:ext cx="4286280" cy="2571768"/>
          </a:xfrm>
          <a:prstGeom prst="rect">
            <a:avLst/>
          </a:prstGeom>
        </p:spPr>
      </p:pic>
      <p:sp>
        <p:nvSpPr>
          <p:cNvPr id="7" name="橢圓 6"/>
          <p:cNvSpPr/>
          <p:nvPr/>
        </p:nvSpPr>
        <p:spPr>
          <a:xfrm>
            <a:off x="4929190" y="5500702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929190" y="5857892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 of biological sequence alignment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圖片 10" descr="align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7" y="2071678"/>
            <a:ext cx="4143401" cy="1416367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28736"/>
            <a:ext cx="7494110" cy="4800600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strings: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caccba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cabbab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Alignment: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9" name="圖片 8" descr="alignment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3643314"/>
            <a:ext cx="3141752" cy="1857388"/>
          </a:xfrm>
          <a:prstGeom prst="rect">
            <a:avLst/>
          </a:prstGeom>
        </p:spPr>
      </p:pic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NTU - DISP Lab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Different entry rule(3)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(a)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≠ y(j)  (b) D(i-1, j) is active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(c)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= y(j+1), 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then 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ignored”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30</a:t>
            </a:fld>
            <a:endParaRPr lang="zh-TW" altLang="en-US"/>
          </a:p>
        </p:txBody>
      </p:sp>
      <p:pic>
        <p:nvPicPr>
          <p:cNvPr id="6" name="圖片 5" descr="empty fork ru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000504"/>
            <a:ext cx="4286280" cy="2571768"/>
          </a:xfrm>
          <a:prstGeom prst="rect">
            <a:avLst/>
          </a:prstGeom>
        </p:spPr>
      </p:pic>
      <p:sp>
        <p:nvSpPr>
          <p:cNvPr id="7" name="橢圓 6"/>
          <p:cNvSpPr/>
          <p:nvPr/>
        </p:nvSpPr>
        <p:spPr>
          <a:xfrm>
            <a:off x="5429256" y="5857892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464000" y="5143512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3960000" y="4786322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Same entry rule(1)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(a)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= y(j)  (b) D(i-1, j) is inactive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(c) one of 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), 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+1), …,D(i-1, j-1)  	      is active, 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then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calculated by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= 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+ j -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– 1”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31</a:t>
            </a:fld>
            <a:endParaRPr lang="zh-TW" altLang="en-US"/>
          </a:p>
        </p:txBody>
      </p:sp>
      <p:pic>
        <p:nvPicPr>
          <p:cNvPr id="5" name="圖片 4" descr="empty fork ru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4457682"/>
            <a:ext cx="3857652" cy="2314591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4500562" y="5143512"/>
            <a:ext cx="285752" cy="28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5832000" y="6120000"/>
            <a:ext cx="285752" cy="28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6715140" y="5786454"/>
            <a:ext cx="285752" cy="28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Same entry rule(2)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(a)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= y(j)  (b) D(i-1, j) is active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(c) none of 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),D(i-1,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+1),…,D(i-1, j-1)  	      is active, 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then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calculated by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= 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+ 1” when x(i+1) ≠ y(j),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ignored”  when x(i+1) = y(j).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Same entry rule(3)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(a) x(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= y(j)  (b) D(i-1, j) is active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(c) one of 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),D(i-1,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+1),…,D(i-1, j-1)  	      is active, 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then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calculated by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= D(i-1, j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+ 1” when x(i+1) ≠ y(j),</a:t>
            </a: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“D(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ignored”  when x(i+1) = y(j).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Limitation rule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First, Roughly estimate the upper bound of the edit distance H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400" dirty="0" smtClean="0"/>
              <a:t>where k(x(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), y(j))=0 if x(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) = y(j) and </a:t>
            </a:r>
            <a:endParaRPr lang="en-US" altLang="zh-TW" sz="2400" dirty="0" smtClean="0"/>
          </a:p>
          <a:p>
            <a:pPr lvl="1">
              <a:buNone/>
            </a:pPr>
            <a:r>
              <a:rPr lang="en-US" altLang="zh-TW" sz="2400" dirty="0" smtClean="0"/>
              <a:t>             k(x(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), y(j))=1 if x(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) ≠ y(j</a:t>
            </a:r>
            <a:r>
              <a:rPr lang="en-US" altLang="zh-TW" sz="2400" dirty="0" smtClean="0"/>
              <a:t>).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34</a:t>
            </a:fld>
            <a:endParaRPr lang="zh-TW" altLang="en-US"/>
          </a:p>
        </p:txBody>
      </p:sp>
      <p:pic>
        <p:nvPicPr>
          <p:cNvPr id="5" name="圖片 4" descr="H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5" y="3000372"/>
            <a:ext cx="6338865" cy="1000132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Limitation rule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diagram</a:t>
            </a:r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of H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. (a) τ is 1. (b) No movement. (c) τ is -1.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35</a:t>
            </a:fld>
            <a:endParaRPr lang="zh-TW" altLang="en-US"/>
          </a:p>
        </p:txBody>
      </p:sp>
      <p:pic>
        <p:nvPicPr>
          <p:cNvPr id="5" name="圖片 4" descr="Fig. 6-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57422" y="3062289"/>
            <a:ext cx="5438490" cy="2224099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Limitation rule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Set the upper bound of the edit distance as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where Max(N-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M-j) is the maximal possible edit distances between x[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…N] and y[j…M].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36</a:t>
            </a:fld>
            <a:endParaRPr lang="zh-TW" altLang="en-US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" name="圖片 9" descr="H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2788582"/>
            <a:ext cx="6143668" cy="511972"/>
          </a:xfrm>
          <a:prstGeom prst="rect">
            <a:avLst/>
          </a:prstGeom>
        </p:spPr>
      </p:pic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Limitation rule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then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can be ignored.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37</a:t>
            </a:fld>
            <a:endParaRPr lang="zh-TW" altLang="en-US"/>
          </a:p>
        </p:txBody>
      </p:sp>
      <p:pic>
        <p:nvPicPr>
          <p:cNvPr id="5" name="圖片 4" descr="式子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2615744"/>
            <a:ext cx="5572164" cy="313190"/>
          </a:xfrm>
          <a:prstGeom prst="rect">
            <a:avLst/>
          </a:prstGeom>
        </p:spPr>
      </p:pic>
      <p:pic>
        <p:nvPicPr>
          <p:cNvPr id="6" name="圖片 5" descr="empty fork rule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3838693"/>
            <a:ext cx="4286280" cy="2447827"/>
          </a:xfrm>
          <a:prstGeom prst="rect">
            <a:avLst/>
          </a:prstGeom>
        </p:spPr>
      </p:pic>
      <p:sp>
        <p:nvSpPr>
          <p:cNvPr id="7" name="橢圓 6"/>
          <p:cNvSpPr/>
          <p:nvPr/>
        </p:nvSpPr>
        <p:spPr>
          <a:xfrm>
            <a:off x="4968000" y="5643578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6912000" y="5286388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Focus on diagonal.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Define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TW" baseline="-25000" dirty="0" err="1" smtClean="0">
                <a:latin typeface="Times New Roman" pitchFamily="18" charset="0"/>
                <a:cs typeface="Times New Roman" pitchFamily="18" charset="0"/>
              </a:rPr>
              <a:t>kp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the largest index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k denote the diagonal’s number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 denote the edit distance’s value</a:t>
            </a: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Algorithm for approximate string matching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1,-1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=-∞, f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1,0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=-1, f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=2, f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=3, f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1,3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=4.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Computation range: -p ~ N-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M+p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39</a:t>
            </a:fld>
            <a:endParaRPr lang="zh-TW" altLang="en-US"/>
          </a:p>
        </p:txBody>
      </p:sp>
      <p:pic>
        <p:nvPicPr>
          <p:cNvPr id="10" name="圖片 9" descr="UKKONEN_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6112" y="2571750"/>
            <a:ext cx="4042190" cy="2500323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 of biological sequence alignment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edit distance between two strings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Scoring matrix of alphabet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Similarity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圖片 3" descr="scoring matri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2643181"/>
            <a:ext cx="1928826" cy="2118547"/>
          </a:xfrm>
          <a:prstGeom prst="rect">
            <a:avLst/>
          </a:prstGeom>
        </p:spPr>
      </p:pic>
      <p:pic>
        <p:nvPicPr>
          <p:cNvPr id="5" name="圖片 4" descr="scoring matrix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2643182"/>
            <a:ext cx="1928826" cy="2118547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Use main diagonal N-M to separate table.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Linking List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New scoring scheme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Example of new scoring scheme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41</a:t>
            </a:fld>
            <a:endParaRPr lang="zh-TW" altLang="en-US"/>
          </a:p>
        </p:txBody>
      </p:sp>
      <p:pic>
        <p:nvPicPr>
          <p:cNvPr id="5" name="圖片 4" descr="Papamichail_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5087" y="2119324"/>
            <a:ext cx="4980737" cy="3738568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 rot="2823352">
            <a:off x="3463546" y="3971133"/>
            <a:ext cx="5010109" cy="21446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 descr="Papamichail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2285992"/>
            <a:ext cx="485775" cy="590550"/>
          </a:xfrm>
          <a:prstGeom prst="rect">
            <a:avLst/>
          </a:prstGeom>
        </p:spPr>
      </p:pic>
      <p:pic>
        <p:nvPicPr>
          <p:cNvPr id="8" name="圖片 7" descr="Papamichail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214554"/>
            <a:ext cx="485775" cy="590550"/>
          </a:xfrm>
          <a:prstGeom prst="rect">
            <a:avLst/>
          </a:prstGeom>
        </p:spPr>
      </p:pic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Score 0 iteration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42</a:t>
            </a:fld>
            <a:endParaRPr lang="zh-TW" altLang="en-US"/>
          </a:p>
        </p:txBody>
      </p:sp>
      <p:pic>
        <p:nvPicPr>
          <p:cNvPr id="5" name="圖片 4" descr="Papamichail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399" y="2252663"/>
            <a:ext cx="4884525" cy="3676667"/>
          </a:xfrm>
          <a:prstGeom prst="rect">
            <a:avLst/>
          </a:prstGeom>
        </p:spPr>
      </p:pic>
      <p:pic>
        <p:nvPicPr>
          <p:cNvPr id="7" name="圖片 6" descr="Papamichail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2285992"/>
            <a:ext cx="485775" cy="590550"/>
          </a:xfrm>
          <a:prstGeom prst="rect">
            <a:avLst/>
          </a:prstGeom>
        </p:spPr>
      </p:pic>
      <p:pic>
        <p:nvPicPr>
          <p:cNvPr id="8" name="圖片 7" descr="Papamichail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214554"/>
            <a:ext cx="485775" cy="590550"/>
          </a:xfrm>
          <a:prstGeom prst="rect">
            <a:avLst/>
          </a:prstGeom>
        </p:spPr>
      </p:pic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Score 1 iteration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43</a:t>
            </a:fld>
            <a:endParaRPr lang="zh-TW" altLang="en-US"/>
          </a:p>
        </p:txBody>
      </p:sp>
      <p:pic>
        <p:nvPicPr>
          <p:cNvPr id="5" name="圖片 4" descr="Papamichail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399" y="2254309"/>
            <a:ext cx="4884525" cy="3673375"/>
          </a:xfrm>
          <a:prstGeom prst="rect">
            <a:avLst/>
          </a:prstGeom>
        </p:spPr>
      </p:pic>
      <p:pic>
        <p:nvPicPr>
          <p:cNvPr id="6" name="圖片 5" descr="Papamichail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2285992"/>
            <a:ext cx="485775" cy="590550"/>
          </a:xfrm>
          <a:prstGeom prst="rect">
            <a:avLst/>
          </a:prstGeom>
        </p:spPr>
      </p:pic>
      <p:pic>
        <p:nvPicPr>
          <p:cNvPr id="7" name="圖片 6" descr="Papamichail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214554"/>
            <a:ext cx="485775" cy="590550"/>
          </a:xfrm>
          <a:prstGeom prst="rect">
            <a:avLst/>
          </a:prstGeom>
        </p:spPr>
      </p:pic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Score 2 iteration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44</a:t>
            </a:fld>
            <a:endParaRPr lang="zh-TW" altLang="en-US"/>
          </a:p>
        </p:txBody>
      </p:sp>
      <p:pic>
        <p:nvPicPr>
          <p:cNvPr id="5" name="圖片 4" descr="Papamichail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5660" y="2254309"/>
            <a:ext cx="4832002" cy="3673375"/>
          </a:xfrm>
          <a:prstGeom prst="rect">
            <a:avLst/>
          </a:prstGeom>
        </p:spPr>
      </p:pic>
      <p:pic>
        <p:nvPicPr>
          <p:cNvPr id="6" name="圖片 5" descr="Papamichail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2285992"/>
            <a:ext cx="485775" cy="590550"/>
          </a:xfrm>
          <a:prstGeom prst="rect">
            <a:avLst/>
          </a:prstGeom>
        </p:spPr>
      </p:pic>
      <p:pic>
        <p:nvPicPr>
          <p:cNvPr id="7" name="圖片 6" descr="Papamichail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214554"/>
            <a:ext cx="485775" cy="590550"/>
          </a:xfrm>
          <a:prstGeom prst="rect">
            <a:avLst/>
          </a:prstGeom>
        </p:spPr>
      </p:pic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Score 3 iteration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45</a:t>
            </a:fld>
            <a:endParaRPr lang="zh-TW" altLang="en-US"/>
          </a:p>
        </p:txBody>
      </p:sp>
      <p:pic>
        <p:nvPicPr>
          <p:cNvPr id="5" name="圖片 4" descr="Papamichail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5660" y="2269094"/>
            <a:ext cx="4832002" cy="3643804"/>
          </a:xfrm>
          <a:prstGeom prst="rect">
            <a:avLst/>
          </a:prstGeom>
        </p:spPr>
      </p:pic>
      <p:pic>
        <p:nvPicPr>
          <p:cNvPr id="6" name="圖片 5" descr="Papamichail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2285992"/>
            <a:ext cx="485775" cy="590550"/>
          </a:xfrm>
          <a:prstGeom prst="rect">
            <a:avLst/>
          </a:prstGeom>
        </p:spPr>
      </p:pic>
      <p:pic>
        <p:nvPicPr>
          <p:cNvPr id="7" name="圖片 6" descr="Papamichail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214554"/>
            <a:ext cx="485775" cy="590550"/>
          </a:xfrm>
          <a:prstGeom prst="rect">
            <a:avLst/>
          </a:prstGeom>
        </p:spPr>
      </p:pic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Score 4 iteration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46</a:t>
            </a:fld>
            <a:endParaRPr lang="zh-TW" altLang="en-US"/>
          </a:p>
        </p:txBody>
      </p:sp>
      <p:pic>
        <p:nvPicPr>
          <p:cNvPr id="5" name="圖片 4" descr="Papamichail_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5660" y="2285992"/>
            <a:ext cx="4941050" cy="3573747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000364" y="5929330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Edit distance: iteration+(N-M) = 4+(10-7) = 7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圖片 6" descr="Papamichail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2285992"/>
            <a:ext cx="485775" cy="590550"/>
          </a:xfrm>
          <a:prstGeom prst="rect">
            <a:avLst/>
          </a:prstGeom>
        </p:spPr>
      </p:pic>
      <p:pic>
        <p:nvPicPr>
          <p:cNvPr id="8" name="圖片 7" descr="Papamichail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2214554"/>
            <a:ext cx="485775" cy="590550"/>
          </a:xfrm>
          <a:prstGeom prst="rect">
            <a:avLst/>
          </a:prstGeom>
        </p:spPr>
      </p:pic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Experiments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(complexity depend on s-|M-N|)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47</a:t>
            </a:fld>
            <a:endParaRPr lang="zh-TW" altLang="en-US"/>
          </a:p>
        </p:txBody>
      </p:sp>
      <p:pic>
        <p:nvPicPr>
          <p:cNvPr id="5" name="圖片 4" descr="Papamichail_7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071678"/>
            <a:ext cx="4114801" cy="4085198"/>
          </a:xfrm>
          <a:prstGeom prst="rect">
            <a:avLst/>
          </a:prstGeom>
        </p:spPr>
      </p:pic>
      <p:pic>
        <p:nvPicPr>
          <p:cNvPr id="6" name="圖片 5" descr="Papamichail_8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2071678"/>
            <a:ext cx="4173356" cy="4143404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500166" y="621508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Strings on 4-letters alphabet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715008" y="621508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Strings on 20-letters alphabet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Traditional Dynamic programming costs too much computational time and memory.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Less-redundant fast algorithm can save lots of time and space.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Improved algorithm for approximate string matching can also save lots of time and space. (Although it cannot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traceback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to get the alignment)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[1]	D.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Gusfield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i="1" dirty="0" smtClean="0">
                <a:latin typeface="Times New Roman" pitchFamily="18" charset="0"/>
                <a:cs typeface="Times New Roman" pitchFamily="18" charset="0"/>
              </a:rPr>
              <a:t>Algorithms on Strings, Trees, and Sequence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, Cambridge University Press, 1997.</a:t>
            </a: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[2]	S. C. Pei, J. J. Ding “Sequence Comparison and Alignment by Discrete Correlations, Unitary Mapping, and Number Theoretic Transforms”</a:t>
            </a: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[3]	K.H. Hsu, “Faster Algorithms for Computing Edit Distance and Alignment between DNA Strings”, 2009.</a:t>
            </a: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[4]	J. J. Ding, K. H. Hsu, “A Less-Redundant Fast Algorithm for Computing Edit Distances Exactly”</a:t>
            </a: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[5]	E. UKKONEN, “Algorithms for Approximate String Matching,” Information and Control 64, 100-118, 1985</a:t>
            </a: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[6]	D.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Papamichail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and G.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Papamichail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, “Improved Algorithms for Approximate String Matching,” BMC Bioinformatics, Vol.10(Suppl.1):S10, January, 2009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49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fundamental sequence alignment algorithm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recurrence relation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Tabular computation 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traceback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The recurrence relation: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Define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to be the edit distance of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[1..i] and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[1..j]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Base condition:</a:t>
            </a:r>
          </a:p>
          <a:p>
            <a:pPr lvl="2"/>
            <a:r>
              <a:rPr lang="en-US" altLang="zh-TW" dirty="0" smtClean="0"/>
              <a:t>D(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, 0)=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(the first column)</a:t>
            </a:r>
          </a:p>
          <a:p>
            <a:pPr lvl="2"/>
            <a:r>
              <a:rPr lang="en-US" altLang="zh-TW" dirty="0" smtClean="0"/>
              <a:t>D(0, j)=j (the first row)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Recurrence relation: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= min[D(i-1, j) + d,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j-1) + d, D(i-1, j-1) + t(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j)]</a:t>
            </a:r>
          </a:p>
          <a:p>
            <a:pPr lvl="2"/>
            <a:r>
              <a:rPr lang="en-US" altLang="zh-TW" dirty="0" smtClean="0"/>
              <a:t>where t(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, j)=e if 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)=S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(j); otherwise t(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, j)=r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(Assume </a:t>
            </a:r>
            <a:r>
              <a:rPr lang="en-US" altLang="zh-TW" dirty="0" smtClean="0"/>
              <a:t>d=1, r=1, and e=0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Tabular computation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Initial table</a:t>
            </a:r>
          </a:p>
          <a:p>
            <a:pPr lvl="1"/>
            <a:endParaRPr lang="zh-TW" altLang="en-US" dirty="0"/>
          </a:p>
        </p:txBody>
      </p:sp>
      <p:pic>
        <p:nvPicPr>
          <p:cNvPr id="6" name="圖片 5" descr="initial DP tab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90849" y="2509841"/>
            <a:ext cx="4127987" cy="3705241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Tabular computation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Finished table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5" name="圖片 4" descr="DP tabl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74" y="2519375"/>
            <a:ext cx="4071956" cy="3852199"/>
          </a:xfrm>
          <a:prstGeom prst="rect">
            <a:avLst/>
          </a:prstGeom>
        </p:spPr>
      </p:pic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b="1" dirty="0" err="1" smtClean="0">
                <a:latin typeface="Times New Roman" pitchFamily="18" charset="0"/>
                <a:cs typeface="Times New Roman" pitchFamily="18" charset="0"/>
              </a:rPr>
              <a:t>traceback</a:t>
            </a:r>
            <a:endParaRPr lang="en-US" altLang="zh-TW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j)=D(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j-1)+1, set a pointer from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to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j-1), denote as “←”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j)=D(i-1, j)+1, set a pointer from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to (i-1, j), denote as “↑”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If 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j)=D(i-1, j-1)+t(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set a pointer from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 to (i-1, j-1) as “↖”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where t(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j)=0 if 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)=S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(j); otherwise t(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j)=1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CB1B-8EB2-477B-A7A3-3837A227A6D3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NTU - DISP Lab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2180</TotalTime>
  <Words>1780</Words>
  <Application>Microsoft Office PowerPoint</Application>
  <PresentationFormat>如螢幕大小 (4:3)</PresentationFormat>
  <Paragraphs>364</Paragraphs>
  <Slides>49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49</vt:i4>
      </vt:variant>
    </vt:vector>
  </HeadingPairs>
  <TitlesOfParts>
    <vt:vector size="50" baseType="lpstr">
      <vt:lpstr>夏至</vt:lpstr>
      <vt:lpstr>Biological Sequence Comparison and Alignment</vt:lpstr>
      <vt:lpstr>Outline</vt:lpstr>
      <vt:lpstr>Introduction of biological sequence alignment</vt:lpstr>
      <vt:lpstr>Introduction of biological sequence alignment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FASTA</vt:lpstr>
      <vt:lpstr>FASTA</vt:lpstr>
      <vt:lpstr>FASTA</vt:lpstr>
      <vt:lpstr>FASTA</vt:lpstr>
      <vt:lpstr>FASTA</vt:lpstr>
      <vt:lpstr>FASTA</vt:lpstr>
      <vt:lpstr>BLAST</vt:lpstr>
      <vt:lpstr>BLAST</vt:lpstr>
      <vt:lpstr>BLAST</vt:lpstr>
      <vt:lpstr>UDCR</vt:lpstr>
      <vt:lpstr>UDCR</vt:lpstr>
      <vt:lpstr>UDCR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Less-redundant fast algorithm</vt:lpstr>
      <vt:lpstr>Algorithm for approximate string matching</vt:lpstr>
      <vt:lpstr>Algorithm for approximate string matching</vt:lpstr>
      <vt:lpstr>Improved algorithm for approximate string matching</vt:lpstr>
      <vt:lpstr>Improved algorithm for approximate string matching</vt:lpstr>
      <vt:lpstr>Improved algorithm for approximate string matching</vt:lpstr>
      <vt:lpstr>Improved algorithm for approximate string matching</vt:lpstr>
      <vt:lpstr>Improved algorithm for approximate string matching</vt:lpstr>
      <vt:lpstr>Improved algorithm for approximate string matching</vt:lpstr>
      <vt:lpstr>Improved algorithm for approximate string matching</vt:lpstr>
      <vt:lpstr>Improved algorithm for approximate string matching</vt:lpstr>
      <vt:lpstr>Conclusion</vt:lpstr>
      <vt:lpstr>Reference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169</cp:revision>
  <dcterms:created xsi:type="dcterms:W3CDTF">2009-10-19T07:16:23Z</dcterms:created>
  <dcterms:modified xsi:type="dcterms:W3CDTF">2009-11-05T11:26:11Z</dcterms:modified>
</cp:coreProperties>
</file>